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xlsx" ContentType="application/vnd.openxmlformats-officedocument.spreadsheetml.sheet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8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62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9" d="100"/>
          <a:sy n="99" d="100"/>
        </p:scale>
        <p:origin x="-11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Initial Population</c:v>
                </c:pt>
              </c:strCache>
            </c:strRef>
          </c:tx>
          <c:invertIfNegative val="0"/>
          <c:cat>
            <c:strRef>
              <c:f>Sheet1!$A$2:$A$3</c:f>
              <c:strCache>
                <c:ptCount val="2"/>
                <c:pt idx="0">
                  <c:v>Class 1</c:v>
                </c:pt>
                <c:pt idx="1">
                  <c:v>Class 2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800.0</c:v>
                </c:pt>
                <c:pt idx="1">
                  <c:v>200.0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Stratified sampling</c:v>
                </c:pt>
              </c:strCache>
            </c:strRef>
          </c:tx>
          <c:invertIfNegative val="0"/>
          <c:cat>
            <c:strRef>
              <c:f>Sheet1!$A$2:$A$3</c:f>
              <c:strCache>
                <c:ptCount val="2"/>
                <c:pt idx="0">
                  <c:v>Class 1</c:v>
                </c:pt>
                <c:pt idx="1">
                  <c:v>Class 2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400.0</c:v>
                </c:pt>
                <c:pt idx="1">
                  <c:v>100.0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98717304"/>
        <c:axId val="539703320"/>
      </c:barChart>
      <c:catAx>
        <c:axId val="598717304"/>
        <c:scaling>
          <c:orientation val="minMax"/>
        </c:scaling>
        <c:delete val="0"/>
        <c:axPos val="b"/>
        <c:majorTickMark val="out"/>
        <c:minorTickMark val="none"/>
        <c:tickLblPos val="nextTo"/>
        <c:crossAx val="539703320"/>
        <c:crosses val="autoZero"/>
        <c:auto val="1"/>
        <c:lblAlgn val="ctr"/>
        <c:lblOffset val="100"/>
        <c:noMultiLvlLbl val="0"/>
      </c:catAx>
      <c:valAx>
        <c:axId val="53970332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59871730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jpeg>
</file>

<file path=ppt/media/image2.jp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5440" y="2942602"/>
            <a:ext cx="7147931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72652" y="2944634"/>
            <a:ext cx="1190348" cy="2459736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712714" y="3136658"/>
            <a:ext cx="910224" cy="2075688"/>
          </a:xfrm>
          <a:prstGeom prst="rect">
            <a:avLst/>
          </a:prstGeom>
          <a:solidFill>
            <a:schemeClr val="accent3">
              <a:alpha val="70000"/>
            </a:schemeClr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5483" y="3055621"/>
            <a:ext cx="6947845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86826" y="4625268"/>
            <a:ext cx="762000" cy="457200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822" y="4559276"/>
            <a:ext cx="6755166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8971" y="3139440"/>
            <a:ext cx="6760868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805" y="4648200"/>
            <a:ext cx="6553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spc="3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705" y="3227033"/>
            <a:ext cx="6629400" cy="1219201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61702" y="228600"/>
            <a:ext cx="1859280" cy="6122634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5225" y="351409"/>
            <a:ext cx="1672235" cy="587701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48577" y="395427"/>
            <a:ext cx="1485531" cy="5788981"/>
          </a:xfrm>
        </p:spPr>
        <p:txBody>
          <a:bodyPr vert="eaVert"/>
          <a:lstStyle/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0999"/>
            <a:ext cx="6172200" cy="5791201"/>
          </a:xfrm>
        </p:spPr>
        <p:txBody>
          <a:bodyPr vert="eaVert"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1976" y="2946400"/>
            <a:ext cx="8265160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656" y="3048000"/>
            <a:ext cx="8033800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3200399"/>
            <a:ext cx="7696200" cy="1295401"/>
          </a:xfrm>
        </p:spPr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000" kern="1200" cap="all" baseline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5496" y="4541520"/>
            <a:ext cx="7818120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4607510"/>
            <a:ext cx="7696200" cy="523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5757" y="3124200"/>
            <a:ext cx="7817599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128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>
            <a:lvl1pPr>
              <a:defRPr/>
            </a:lvl1pPr>
          </a:lstStyle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722438"/>
            <a:ext cx="4040188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128" y="2438400"/>
            <a:ext cx="4040188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ounded Rectangle 10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ounded Rectangle 11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685800"/>
            <a:ext cx="4572000" cy="52578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0034" y="1505712"/>
            <a:ext cx="2716566" cy="3523488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6690" y="1642472"/>
            <a:ext cx="2483254" cy="3234328"/>
          </a:xfrm>
          <a:prstGeom prst="rect">
            <a:avLst/>
          </a:prstGeom>
          <a:solidFill>
            <a:srgbClr val="FFFFFF"/>
          </a:solidFill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000" y="2971800"/>
            <a:ext cx="2298634" cy="17526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00" y="1734312"/>
            <a:ext cx="2298634" cy="1191620"/>
          </a:xfrm>
        </p:spPr>
        <p:txBody>
          <a:bodyPr anchor="b">
            <a:normAutofit/>
          </a:bodyPr>
          <a:lstStyle>
            <a:lvl1pPr algn="l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621437"/>
            <a:ext cx="7772400" cy="4331564"/>
          </a:xfrm>
          <a:solidFill>
            <a:schemeClr val="bg2"/>
          </a:solidFill>
          <a:ln>
            <a:noFill/>
          </a:ln>
          <a:effectLst>
            <a:softEdge rad="127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Drag picture to placeholder or click icon to add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85800" y="4953000"/>
            <a:ext cx="7772400" cy="13716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1999" y="5029200"/>
            <a:ext cx="7600765" cy="1202924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14400" y="5638800"/>
            <a:ext cx="7328514" cy="451696"/>
          </a:xfrm>
          <a:prstGeom prst="rect">
            <a:avLst/>
          </a:prstGeom>
          <a:solidFill>
            <a:schemeClr val="accent1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5589" y="5074920"/>
            <a:ext cx="7946136" cy="1097280"/>
          </a:xfrm>
          <a:prstGeom prst="rect">
            <a:avLst/>
          </a:prstGeom>
          <a:noFill/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289" y="5656556"/>
            <a:ext cx="7244736" cy="401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05400"/>
            <a:ext cx="7328514" cy="523043"/>
          </a:xfrm>
        </p:spPr>
        <p:txBody>
          <a:bodyPr anchor="ctr" anchorCtr="0"/>
          <a:lstStyle>
            <a:lvl1pPr algn="ctr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fr-FR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ounded Rectangle 6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Click to edit Master text styles</a:t>
            </a:r>
          </a:p>
          <a:p>
            <a:pPr lvl="1"/>
            <a:r>
              <a:rPr lang="fr-FR" smtClean="0"/>
              <a:t>Second level</a:t>
            </a:r>
          </a:p>
          <a:p>
            <a:pPr lvl="2"/>
            <a:r>
              <a:rPr lang="fr-FR" smtClean="0"/>
              <a:t>Third level</a:t>
            </a:r>
          </a:p>
          <a:p>
            <a:pPr lvl="3"/>
            <a:r>
              <a:rPr lang="fr-FR" smtClean="0"/>
              <a:t>Fourth level</a:t>
            </a:r>
          </a:p>
          <a:p>
            <a:pPr lvl="4"/>
            <a:r>
              <a:rPr lang="fr-FR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EA60E09D-5BC4-D147-971B-0E03F6C50441}" type="datetimeFigureOut">
              <a:rPr lang="en-US" smtClean="0"/>
              <a:t>2/16/13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E456B860-8D02-244D-ABD2-3934EC0CEE0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4320" y="278166"/>
            <a:ext cx="8595360" cy="132588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2863" y="372862"/>
            <a:ext cx="8380520" cy="111858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5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marion@lyatiss.com" TargetMode="External"/><Relationship Id="rId4" Type="http://schemas.openxmlformats.org/officeDocument/2006/relationships/hyperlink" Target="mailto:sebastien@lyatiss.com" TargetMode="External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marion@lyatiss.com" TargetMode="External"/><Relationship Id="rId4" Type="http://schemas.openxmlformats.org/officeDocument/2006/relationships/hyperlink" Target="mailto:sebastien@lyatiss.com" TargetMode="External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hermes_the_nerdy_frog_by_squidpig-d3gvk7a.jpg"/>
          <p:cNvPicPr>
            <a:picLocks noChangeAspect="1"/>
          </p:cNvPicPr>
          <p:nvPr/>
        </p:nvPicPr>
        <p:blipFill rotWithShape="1">
          <a:blip r:embed="rId2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5" b="10965"/>
          <a:stretch/>
        </p:blipFill>
        <p:spPr>
          <a:xfrm>
            <a:off x="1677009" y="795318"/>
            <a:ext cx="5860587" cy="505350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6584" y="5343665"/>
            <a:ext cx="358303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Team Frog</a:t>
            </a:r>
          </a:p>
          <a:p>
            <a:r>
              <a:rPr lang="en-US" sz="2400" dirty="0" smtClean="0">
                <a:hlinkClick r:id="rId3"/>
              </a:rPr>
              <a:t>marion@lyatiss.com</a:t>
            </a:r>
            <a:endParaRPr lang="en-US" sz="2400" dirty="0" smtClean="0"/>
          </a:p>
          <a:p>
            <a:r>
              <a:rPr lang="en-US" sz="2400" dirty="0" smtClean="0">
                <a:hlinkClick r:id="rId4"/>
              </a:rPr>
              <a:t>sebastien@lyatiss.com</a:t>
            </a:r>
            <a:endParaRPr lang="en-US" sz="2400" dirty="0" smtClean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56584" y="256554"/>
            <a:ext cx="8260672" cy="1039427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spcBef>
                <a:spcPct val="0"/>
              </a:spcBef>
              <a:buNone/>
              <a:defRPr sz="3500" kern="1200" cap="all" baseline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4400" dirty="0" smtClean="0">
                <a:solidFill>
                  <a:schemeClr val="tx1"/>
                </a:solidFill>
              </a:rPr>
              <a:t>STRATIFIED SAMPLING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5" name="Rectangular Callout 4"/>
          <p:cNvSpPr/>
          <p:nvPr/>
        </p:nvSpPr>
        <p:spPr>
          <a:xfrm>
            <a:off x="6229019" y="1885002"/>
            <a:ext cx="1523868" cy="719695"/>
          </a:xfrm>
          <a:prstGeom prst="wedgeRectCallout">
            <a:avLst>
              <a:gd name="adj1" fmla="val -43389"/>
              <a:gd name="adj2" fmla="val 8247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Nerdy Frog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7163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ermes_the_nerdy_frog_by_squidpig-d3gvk7a.jpg"/>
          <p:cNvPicPr>
            <a:picLocks noChangeAspect="1"/>
          </p:cNvPicPr>
          <p:nvPr/>
        </p:nvPicPr>
        <p:blipFill rotWithShape="1">
          <a:blip r:embed="rId2">
            <a:alphaModFix amt="4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5" b="10965"/>
          <a:stretch/>
        </p:blipFill>
        <p:spPr>
          <a:xfrm>
            <a:off x="5096196" y="3424997"/>
            <a:ext cx="3704209" cy="31940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stratified sampling?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26944"/>
            <a:ext cx="8369278" cy="43735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Goal</a:t>
            </a:r>
          </a:p>
          <a:p>
            <a:pPr lvl="1"/>
            <a:r>
              <a:rPr lang="en-US" dirty="0" smtClean="0"/>
              <a:t>Sampling a population of N elements with a sampling rate R</a:t>
            </a:r>
          </a:p>
          <a:p>
            <a:pPr lvl="1"/>
            <a:r>
              <a:rPr lang="en-US" dirty="0" smtClean="0"/>
              <a:t>We’ll end up  with S = R*N samples</a:t>
            </a:r>
          </a:p>
          <a:p>
            <a:endParaRPr lang="en-US" dirty="0"/>
          </a:p>
          <a:p>
            <a:r>
              <a:rPr lang="en-US" dirty="0" smtClean="0"/>
              <a:t>Random Sampling VS Stratified Sampling</a:t>
            </a:r>
          </a:p>
          <a:p>
            <a:endParaRPr lang="en-US" dirty="0"/>
          </a:p>
          <a:p>
            <a:r>
              <a:rPr lang="en-US" dirty="0" smtClean="0"/>
              <a:t>1) Simple Random Sampling</a:t>
            </a:r>
          </a:p>
          <a:p>
            <a:pPr marL="411480" lvl="1" indent="0">
              <a:buNone/>
            </a:pPr>
            <a:r>
              <a:rPr lang="en-US" dirty="0" smtClean="0"/>
              <a:t>Randomly pick your S elements</a:t>
            </a:r>
          </a:p>
          <a:p>
            <a:endParaRPr lang="en-US" dirty="0"/>
          </a:p>
          <a:p>
            <a:pPr marL="114300" indent="0">
              <a:buNone/>
            </a:pPr>
            <a:r>
              <a:rPr lang="en-US" dirty="0"/>
              <a:t> </a:t>
            </a:r>
            <a:r>
              <a:rPr lang="en-US" dirty="0" smtClean="0"/>
              <a:t>   2) Stratified Sampling:</a:t>
            </a:r>
          </a:p>
          <a:p>
            <a:pPr marL="411480" lvl="1" indent="0">
              <a:buNone/>
            </a:pPr>
            <a:r>
              <a:rPr lang="en-US" dirty="0" smtClean="0"/>
              <a:t>Pick your S elements according</a:t>
            </a:r>
          </a:p>
          <a:p>
            <a:pPr marL="411480" lvl="1" indent="0">
              <a:buNone/>
            </a:pPr>
            <a:r>
              <a:rPr lang="en-US" dirty="0" smtClean="0"/>
              <a:t>to the </a:t>
            </a:r>
            <a:r>
              <a:rPr lang="en-US" dirty="0" smtClean="0">
                <a:solidFill>
                  <a:srgbClr val="0000FF"/>
                </a:solidFill>
              </a:rPr>
              <a:t>statistical distribution </a:t>
            </a:r>
            <a:r>
              <a:rPr lang="en-US" dirty="0" smtClean="0"/>
              <a:t>of the</a:t>
            </a:r>
          </a:p>
          <a:p>
            <a:pPr marL="411480" lvl="1" indent="0">
              <a:buNone/>
            </a:pPr>
            <a:r>
              <a:rPr lang="en-US" dirty="0" smtClean="0"/>
              <a:t>population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36412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 smtClean="0"/>
              <a:t>Random </a:t>
            </a:r>
            <a:r>
              <a:rPr lang="en-US" dirty="0" smtClean="0"/>
              <a:t>sampling </a:t>
            </a:r>
            <a:r>
              <a:rPr lang="en-US" sz="2800" dirty="0" smtClean="0"/>
              <a:t>(video)</a:t>
            </a:r>
            <a:endParaRPr lang="en-US" dirty="0"/>
          </a:p>
        </p:txBody>
      </p:sp>
      <p:pic>
        <p:nvPicPr>
          <p:cNvPr id="8" name="random_sampling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45726" y="1752600"/>
            <a:ext cx="6387988" cy="4791427"/>
          </a:xfr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67545" y="1778251"/>
            <a:ext cx="2278181" cy="43735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945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en-US" sz="2000" dirty="0" smtClean="0"/>
              <a:t>Upside</a:t>
            </a:r>
          </a:p>
          <a:p>
            <a:pPr marL="114300" indent="0">
              <a:buNone/>
            </a:pPr>
            <a:endParaRPr lang="en-US" sz="1600" dirty="0" smtClean="0"/>
          </a:p>
          <a:p>
            <a:pPr marL="114300" indent="0">
              <a:buNone/>
            </a:pPr>
            <a:r>
              <a:rPr lang="en-US" sz="1600" dirty="0" smtClean="0"/>
              <a:t>- Fast &amp; simple</a:t>
            </a:r>
          </a:p>
          <a:p>
            <a:pPr>
              <a:buFontTx/>
              <a:buChar char="-"/>
            </a:pPr>
            <a:endParaRPr lang="en-US" sz="1600" dirty="0" smtClean="0"/>
          </a:p>
          <a:p>
            <a:pPr marL="114300" indent="0">
              <a:buNone/>
            </a:pPr>
            <a:r>
              <a:rPr lang="en-US" sz="2000" dirty="0" smtClean="0"/>
              <a:t>Downside</a:t>
            </a:r>
          </a:p>
          <a:p>
            <a:pPr marL="114300" indent="0">
              <a:buNone/>
            </a:pPr>
            <a:endParaRPr lang="en-US" sz="1600" dirty="0" smtClean="0"/>
          </a:p>
          <a:p>
            <a:pPr marL="114300" indent="0">
              <a:buNone/>
            </a:pPr>
            <a:r>
              <a:rPr lang="en-US" sz="1600" dirty="0" smtClean="0"/>
              <a:t>- Fails to sample infrequent elements</a:t>
            </a:r>
          </a:p>
          <a:p>
            <a:pPr marL="114300" indent="0" algn="just">
              <a:buNone/>
            </a:pPr>
            <a:endParaRPr lang="en-US" sz="1600" dirty="0" smtClean="0"/>
          </a:p>
          <a:p>
            <a:pPr marL="114300" indent="0">
              <a:buNone/>
            </a:pPr>
            <a:r>
              <a:rPr lang="en-US" sz="1600" dirty="0" smtClean="0"/>
              <a:t>- If the samples are used as a training set to build a classifier =&gt; poor classifier (infrequent elements / classes will be missing)</a:t>
            </a:r>
          </a:p>
        </p:txBody>
      </p:sp>
    </p:spTree>
    <p:extLst>
      <p:ext uri="{BB962C8B-B14F-4D97-AF65-F5344CB8AC3E}">
        <p14:creationId xmlns:p14="http://schemas.microsoft.com/office/powerpoint/2010/main" val="1313376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stratified sampling </a:t>
            </a:r>
            <a:r>
              <a:rPr lang="en-US" sz="2800" dirty="0"/>
              <a:t>(video)</a:t>
            </a:r>
            <a:endParaRPr lang="en-US" sz="2800" dirty="0"/>
          </a:p>
        </p:txBody>
      </p:sp>
      <p:pic>
        <p:nvPicPr>
          <p:cNvPr id="5" name="stratified_sampling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50375" y="1752600"/>
            <a:ext cx="6427419" cy="4821004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167545" y="1765423"/>
            <a:ext cx="2278181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286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80160" indent="-22860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Arial" pitchFamily="34" charset="0"/>
              <a:buChar char="•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945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Arial" pitchFamily="34" charset="0"/>
              <a:buChar char="•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14300" indent="0">
              <a:buNone/>
            </a:pPr>
            <a:r>
              <a:rPr lang="en-US" sz="2000" dirty="0" smtClean="0"/>
              <a:t>Steps</a:t>
            </a:r>
          </a:p>
          <a:p>
            <a:pPr marL="114300" indent="0">
              <a:buNone/>
            </a:pPr>
            <a:endParaRPr lang="en-US" sz="1600" dirty="0" smtClean="0"/>
          </a:p>
          <a:p>
            <a:pPr marL="114300" indent="0">
              <a:buNone/>
            </a:pPr>
            <a:r>
              <a:rPr lang="en-US" sz="1600" dirty="0" smtClean="0"/>
              <a:t>- Create the Strata</a:t>
            </a:r>
          </a:p>
          <a:p>
            <a:pPr marL="114300" indent="0">
              <a:buNone/>
            </a:pPr>
            <a:endParaRPr lang="en-US" sz="1600" dirty="0" smtClean="0"/>
          </a:p>
          <a:p>
            <a:pPr marL="114300" indent="0">
              <a:buNone/>
            </a:pPr>
            <a:r>
              <a:rPr lang="en-US" sz="1600" dirty="0" smtClean="0"/>
              <a:t>- A strata is made of elements belonging to the same class</a:t>
            </a:r>
          </a:p>
          <a:p>
            <a:pPr marL="114300" indent="0">
              <a:buNone/>
            </a:pPr>
            <a:endParaRPr lang="en-US" sz="1600" dirty="0" smtClean="0"/>
          </a:p>
          <a:p>
            <a:pPr marL="114300" indent="0">
              <a:buNone/>
            </a:pPr>
            <a:r>
              <a:rPr lang="en-US" sz="1600" dirty="0" smtClean="0"/>
              <a:t>- Apply Simple Random sampling to each Stratum</a:t>
            </a:r>
          </a:p>
        </p:txBody>
      </p:sp>
    </p:spTree>
    <p:extLst>
      <p:ext uri="{BB962C8B-B14F-4D97-AF65-F5344CB8AC3E}">
        <p14:creationId xmlns:p14="http://schemas.microsoft.com/office/powerpoint/2010/main" val="3052514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/>
              <a:t>dataGen.py</a:t>
            </a:r>
            <a:endParaRPr lang="en-US" dirty="0" smtClean="0"/>
          </a:p>
          <a:p>
            <a:r>
              <a:rPr lang="en-US" dirty="0" smtClean="0"/>
              <a:t>- Generate a data set</a:t>
            </a:r>
          </a:p>
          <a:p>
            <a:r>
              <a:rPr lang="en-US" dirty="0" smtClean="0"/>
              <a:t>- 99% of the instances belong to class “1”</a:t>
            </a:r>
          </a:p>
          <a:p>
            <a:r>
              <a:rPr lang="en-US" dirty="0" smtClean="0"/>
              <a:t>- 1% of the instances belong to class “2”</a:t>
            </a:r>
          </a:p>
          <a:p>
            <a:r>
              <a:rPr lang="en-US" dirty="0" smtClean="0"/>
              <a:t>- Stratified sampling is required otherwise we are likely to end up with no samples belonging to class “2”</a:t>
            </a:r>
          </a:p>
          <a:p>
            <a:endParaRPr lang="en-US" dirty="0"/>
          </a:p>
          <a:p>
            <a:r>
              <a:rPr lang="en-US" dirty="0" err="1" smtClean="0"/>
              <a:t>mrSratified.py</a:t>
            </a:r>
            <a:r>
              <a:rPr lang="en-US" dirty="0" smtClean="0"/>
              <a:t>:</a:t>
            </a:r>
            <a:endParaRPr lang="en-US" dirty="0"/>
          </a:p>
          <a:p>
            <a:r>
              <a:rPr lang="en-US" dirty="0" smtClean="0"/>
              <a:t>- 1</a:t>
            </a:r>
            <a:r>
              <a:rPr lang="en-US" baseline="30000" dirty="0" smtClean="0"/>
              <a:t>st</a:t>
            </a:r>
            <a:r>
              <a:rPr lang="en-US" dirty="0" smtClean="0"/>
              <a:t> </a:t>
            </a:r>
            <a:r>
              <a:rPr lang="en-US" dirty="0"/>
              <a:t>set </a:t>
            </a:r>
            <a:r>
              <a:rPr lang="en-US" dirty="0" smtClean="0"/>
              <a:t>of </a:t>
            </a:r>
            <a:r>
              <a:rPr lang="en-US" i="1" dirty="0" smtClean="0"/>
              <a:t>mapper</a:t>
            </a:r>
            <a:r>
              <a:rPr lang="en-US" dirty="0" smtClean="0"/>
              <a:t> &amp; </a:t>
            </a:r>
            <a:r>
              <a:rPr lang="en-US" i="1" dirty="0" err="1" smtClean="0"/>
              <a:t>mapper_final</a:t>
            </a:r>
            <a:r>
              <a:rPr lang="en-US" dirty="0" smtClean="0"/>
              <a:t> create the strata</a:t>
            </a:r>
          </a:p>
          <a:p>
            <a:r>
              <a:rPr lang="en-US" dirty="0" smtClean="0"/>
              <a:t>- 2</a:t>
            </a:r>
            <a:r>
              <a:rPr lang="en-US" baseline="30000" dirty="0" smtClean="0"/>
              <a:t>nd</a:t>
            </a:r>
            <a:r>
              <a:rPr lang="en-US" dirty="0" smtClean="0"/>
              <a:t>  </a:t>
            </a:r>
            <a:r>
              <a:rPr lang="en-US" dirty="0"/>
              <a:t>set of </a:t>
            </a:r>
            <a:r>
              <a:rPr lang="en-US" i="1" dirty="0" smtClean="0"/>
              <a:t>reducer</a:t>
            </a:r>
            <a:r>
              <a:rPr lang="en-US" dirty="0" smtClean="0"/>
              <a:t> &amp; </a:t>
            </a:r>
            <a:r>
              <a:rPr lang="en-US" i="1" dirty="0" err="1" smtClean="0"/>
              <a:t>reducer_final</a:t>
            </a:r>
            <a:r>
              <a:rPr lang="en-US" dirty="0" smtClean="0"/>
              <a:t> apply simple random sampling to each stratum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hermes_the_nerdy_frog_by_squidpig-d3gvk7a.jpg"/>
          <p:cNvPicPr>
            <a:picLocks noChangeAspect="1"/>
          </p:cNvPicPr>
          <p:nvPr/>
        </p:nvPicPr>
        <p:blipFill rotWithShape="1"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5" b="10965"/>
          <a:stretch/>
        </p:blipFill>
        <p:spPr>
          <a:xfrm>
            <a:off x="5096196" y="3424997"/>
            <a:ext cx="3704209" cy="319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9125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code: Create the strata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28292" y="1699732"/>
            <a:ext cx="8229600" cy="4373563"/>
          </a:xfrm>
        </p:spPr>
        <p:txBody>
          <a:bodyPr>
            <a:noAutofit/>
          </a:bodyPr>
          <a:lstStyle/>
          <a:p>
            <a:r>
              <a:rPr lang="cs-CZ" sz="1200" dirty="0">
                <a:latin typeface="Lucida Sans Typewriter"/>
                <a:cs typeface="Lucida Sans Typewriter"/>
              </a:rPr>
              <a:t> </a:t>
            </a:r>
            <a:r>
              <a:rPr lang="cs-CZ" sz="1200" dirty="0" err="1">
                <a:latin typeface="Lucida Sans Typewriter"/>
                <a:cs typeface="Lucida Sans Typewriter"/>
              </a:rPr>
              <a:t>def</a:t>
            </a:r>
            <a:r>
              <a:rPr lang="cs-CZ" sz="1200" dirty="0">
                <a:latin typeface="Lucida Sans Typewriter"/>
                <a:cs typeface="Lucida Sans Typewriter"/>
              </a:rPr>
              <a:t> </a:t>
            </a:r>
            <a:r>
              <a:rPr lang="cs-CZ" sz="1200" dirty="0" err="1">
                <a:latin typeface="Lucida Sans Typewriter"/>
                <a:cs typeface="Lucida Sans Typewriter"/>
              </a:rPr>
              <a:t>mapper</a:t>
            </a:r>
            <a:r>
              <a:rPr lang="cs-CZ" sz="1200" dirty="0">
                <a:latin typeface="Lucida Sans Typewriter"/>
                <a:cs typeface="Lucida Sans Typewriter"/>
              </a:rPr>
              <a:t>(</a:t>
            </a:r>
            <a:r>
              <a:rPr lang="cs-CZ" sz="1200" dirty="0" err="1">
                <a:latin typeface="Lucida Sans Typewriter"/>
                <a:cs typeface="Lucida Sans Typewriter"/>
              </a:rPr>
              <a:t>self</a:t>
            </a:r>
            <a:r>
              <a:rPr lang="cs-CZ" sz="1200" dirty="0">
                <a:latin typeface="Lucida Sans Typewriter"/>
                <a:cs typeface="Lucida Sans Typewriter"/>
              </a:rPr>
              <a:t>, </a:t>
            </a:r>
            <a:r>
              <a:rPr lang="cs-CZ" sz="1200" dirty="0" err="1">
                <a:latin typeface="Lucida Sans Typewriter"/>
                <a:cs typeface="Lucida Sans Typewriter"/>
              </a:rPr>
              <a:t>key</a:t>
            </a:r>
            <a:r>
              <a:rPr lang="cs-CZ" sz="1200" dirty="0">
                <a:latin typeface="Lucida Sans Typewriter"/>
                <a:cs typeface="Lucida Sans Typewriter"/>
              </a:rPr>
              <a:t>, line):</a:t>
            </a:r>
          </a:p>
          <a:p>
            <a:endParaRPr lang="cs-CZ" sz="1200" dirty="0">
              <a:latin typeface="Lucida Sans Typewriter"/>
              <a:cs typeface="Lucida Sans Typewriter"/>
            </a:endParaRPr>
          </a:p>
          <a:p>
            <a:r>
              <a:rPr lang="cs-CZ" sz="1200" dirty="0">
                <a:latin typeface="Lucida Sans Typewriter"/>
                <a:cs typeface="Lucida Sans Typewriter"/>
              </a:rPr>
              <a:t>        # </a:t>
            </a:r>
            <a:r>
              <a:rPr lang="cs-CZ" sz="1200" dirty="0" err="1">
                <a:latin typeface="Lucida Sans Typewriter"/>
                <a:cs typeface="Lucida Sans Typewriter"/>
              </a:rPr>
              <a:t>parse</a:t>
            </a:r>
            <a:r>
              <a:rPr lang="cs-CZ" sz="1200" dirty="0">
                <a:latin typeface="Lucida Sans Typewriter"/>
                <a:cs typeface="Lucida Sans Typewriter"/>
              </a:rPr>
              <a:t>                                                                                    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instance = </a:t>
            </a:r>
            <a:r>
              <a:rPr lang="cs-CZ" sz="1200" dirty="0" err="1">
                <a:latin typeface="Lucida Sans Typewriter"/>
                <a:cs typeface="Lucida Sans Typewriter"/>
              </a:rPr>
              <a:t>json.loads</a:t>
            </a:r>
            <a:r>
              <a:rPr lang="cs-CZ" sz="1200" dirty="0">
                <a:latin typeface="Lucida Sans Typewriter"/>
                <a:cs typeface="Lucida Sans Typewriter"/>
              </a:rPr>
              <a:t>(line)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label = instance['</a:t>
            </a:r>
            <a:r>
              <a:rPr lang="cs-CZ" sz="1200" dirty="0" err="1">
                <a:latin typeface="Lucida Sans Typewriter"/>
                <a:cs typeface="Lucida Sans Typewriter"/>
              </a:rPr>
              <a:t>class</a:t>
            </a:r>
            <a:r>
              <a:rPr lang="cs-CZ" sz="1200" dirty="0">
                <a:latin typeface="Lucida Sans Typewriter"/>
                <a:cs typeface="Lucida Sans Typewriter"/>
              </a:rPr>
              <a:t>']</a:t>
            </a:r>
          </a:p>
          <a:p>
            <a:endParaRPr lang="cs-CZ" sz="1200" dirty="0">
              <a:latin typeface="Lucida Sans Typewriter"/>
              <a:cs typeface="Lucida Sans Typewriter"/>
            </a:endParaRPr>
          </a:p>
          <a:p>
            <a:r>
              <a:rPr lang="cs-CZ" sz="1200" dirty="0">
                <a:latin typeface="Lucida Sans Typewriter"/>
                <a:cs typeface="Lucida Sans Typewriter"/>
              </a:rPr>
              <a:t>        </a:t>
            </a:r>
            <a:r>
              <a:rPr lang="cs-CZ" sz="1200" dirty="0" err="1">
                <a:latin typeface="Lucida Sans Typewriter"/>
                <a:cs typeface="Lucida Sans Typewriter"/>
              </a:rPr>
              <a:t>try</a:t>
            </a:r>
            <a:r>
              <a:rPr lang="cs-CZ" sz="1200" dirty="0">
                <a:latin typeface="Lucida Sans Typewriter"/>
                <a:cs typeface="Lucida Sans Typewriter"/>
              </a:rPr>
              <a:t>: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    </a:t>
            </a:r>
            <a:r>
              <a:rPr lang="cs-CZ" sz="1200" dirty="0" err="1">
                <a:latin typeface="Lucida Sans Typewriter"/>
                <a:cs typeface="Lucida Sans Typewriter"/>
              </a:rPr>
              <a:t>self.strata</a:t>
            </a:r>
            <a:r>
              <a:rPr lang="cs-CZ" sz="1200" dirty="0">
                <a:latin typeface="Lucida Sans Typewriter"/>
                <a:cs typeface="Lucida Sans Typewriter"/>
              </a:rPr>
              <a:t>[label].</a:t>
            </a:r>
            <a:r>
              <a:rPr lang="cs-CZ" sz="1200" dirty="0" err="1">
                <a:latin typeface="Lucida Sans Typewriter"/>
                <a:cs typeface="Lucida Sans Typewriter"/>
              </a:rPr>
              <a:t>append</a:t>
            </a:r>
            <a:r>
              <a:rPr lang="cs-CZ" sz="1200" dirty="0">
                <a:latin typeface="Lucida Sans Typewriter"/>
                <a:cs typeface="Lucida Sans Typewriter"/>
              </a:rPr>
              <a:t>(instance)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</a:t>
            </a:r>
            <a:r>
              <a:rPr lang="cs-CZ" sz="1200" dirty="0" err="1">
                <a:latin typeface="Lucida Sans Typewriter"/>
                <a:cs typeface="Lucida Sans Typewriter"/>
              </a:rPr>
              <a:t>except</a:t>
            </a:r>
            <a:r>
              <a:rPr lang="cs-CZ" sz="1200" dirty="0">
                <a:latin typeface="Lucida Sans Typewriter"/>
                <a:cs typeface="Lucida Sans Typewriter"/>
              </a:rPr>
              <a:t>: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    </a:t>
            </a:r>
            <a:r>
              <a:rPr lang="cs-CZ" sz="1200" dirty="0" err="1">
                <a:latin typeface="Lucida Sans Typewriter"/>
                <a:cs typeface="Lucida Sans Typewriter"/>
              </a:rPr>
              <a:t>self.strata</a:t>
            </a:r>
            <a:r>
              <a:rPr lang="cs-CZ" sz="1200" dirty="0">
                <a:latin typeface="Lucida Sans Typewriter"/>
                <a:cs typeface="Lucida Sans Typewriter"/>
              </a:rPr>
              <a:t>[label] = []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    </a:t>
            </a:r>
            <a:r>
              <a:rPr lang="cs-CZ" sz="1200" dirty="0" err="1">
                <a:latin typeface="Lucida Sans Typewriter"/>
                <a:cs typeface="Lucida Sans Typewriter"/>
              </a:rPr>
              <a:t>self.strata</a:t>
            </a:r>
            <a:r>
              <a:rPr lang="cs-CZ" sz="1200" dirty="0">
                <a:latin typeface="Lucida Sans Typewriter"/>
                <a:cs typeface="Lucida Sans Typewriter"/>
              </a:rPr>
              <a:t>[label].</a:t>
            </a:r>
            <a:r>
              <a:rPr lang="cs-CZ" sz="1200" dirty="0" err="1">
                <a:latin typeface="Lucida Sans Typewriter"/>
                <a:cs typeface="Lucida Sans Typewriter"/>
              </a:rPr>
              <a:t>append</a:t>
            </a:r>
            <a:r>
              <a:rPr lang="cs-CZ" sz="1200" dirty="0">
                <a:latin typeface="Lucida Sans Typewriter"/>
                <a:cs typeface="Lucida Sans Typewriter"/>
              </a:rPr>
              <a:t>(instance)</a:t>
            </a:r>
          </a:p>
          <a:p>
            <a:endParaRPr lang="cs-CZ" sz="1200" dirty="0">
              <a:latin typeface="Lucida Sans Typewriter"/>
              <a:cs typeface="Lucida Sans Typewriter"/>
            </a:endParaRPr>
          </a:p>
          <a:p>
            <a:r>
              <a:rPr lang="cs-CZ" sz="1200" dirty="0">
                <a:latin typeface="Lucida Sans Typewriter"/>
                <a:cs typeface="Lucida Sans Typewriter"/>
              </a:rPr>
              <a:t>    </a:t>
            </a:r>
            <a:r>
              <a:rPr lang="cs-CZ" sz="1200" dirty="0" err="1">
                <a:latin typeface="Lucida Sans Typewriter"/>
                <a:cs typeface="Lucida Sans Typewriter"/>
              </a:rPr>
              <a:t>def</a:t>
            </a:r>
            <a:r>
              <a:rPr lang="cs-CZ" sz="1200" dirty="0">
                <a:latin typeface="Lucida Sans Typewriter"/>
                <a:cs typeface="Lucida Sans Typewriter"/>
              </a:rPr>
              <a:t> </a:t>
            </a:r>
            <a:r>
              <a:rPr lang="cs-CZ" sz="1200" dirty="0" err="1">
                <a:latin typeface="Lucida Sans Typewriter"/>
                <a:cs typeface="Lucida Sans Typewriter"/>
              </a:rPr>
              <a:t>mapper_final</a:t>
            </a:r>
            <a:r>
              <a:rPr lang="cs-CZ" sz="1200" dirty="0">
                <a:latin typeface="Lucida Sans Typewriter"/>
                <a:cs typeface="Lucida Sans Typewriter"/>
              </a:rPr>
              <a:t>(</a:t>
            </a:r>
            <a:r>
              <a:rPr lang="cs-CZ" sz="1200" dirty="0" err="1">
                <a:latin typeface="Lucida Sans Typewriter"/>
                <a:cs typeface="Lucida Sans Typewriter"/>
              </a:rPr>
              <a:t>self</a:t>
            </a:r>
            <a:r>
              <a:rPr lang="cs-CZ" sz="1200" dirty="0">
                <a:latin typeface="Lucida Sans Typewriter"/>
                <a:cs typeface="Lucida Sans Typewriter"/>
              </a:rPr>
              <a:t>):</a:t>
            </a:r>
          </a:p>
          <a:p>
            <a:pPr marL="114300" indent="0">
              <a:buNone/>
            </a:pPr>
            <a:endParaRPr lang="cs-CZ" sz="1200" dirty="0">
              <a:latin typeface="Lucida Sans Typewriter"/>
              <a:cs typeface="Lucida Sans Typewriter"/>
            </a:endParaRPr>
          </a:p>
          <a:p>
            <a:r>
              <a:rPr lang="cs-CZ" sz="1200" dirty="0">
                <a:latin typeface="Lucida Sans Typewriter"/>
                <a:cs typeface="Lucida Sans Typewriter"/>
              </a:rPr>
              <a:t>        </a:t>
            </a:r>
            <a:r>
              <a:rPr lang="cs-CZ" sz="1200" dirty="0" err="1">
                <a:latin typeface="Lucida Sans Typewriter"/>
                <a:cs typeface="Lucida Sans Typewriter"/>
              </a:rPr>
              <a:t>for</a:t>
            </a:r>
            <a:r>
              <a:rPr lang="cs-CZ" sz="1200" dirty="0">
                <a:latin typeface="Lucida Sans Typewriter"/>
                <a:cs typeface="Lucida Sans Typewriter"/>
              </a:rPr>
              <a:t> label in </a:t>
            </a:r>
            <a:r>
              <a:rPr lang="cs-CZ" sz="1200" dirty="0" err="1">
                <a:latin typeface="Lucida Sans Typewriter"/>
                <a:cs typeface="Lucida Sans Typewriter"/>
              </a:rPr>
              <a:t>self.strata</a:t>
            </a:r>
            <a:r>
              <a:rPr lang="cs-CZ" sz="1200" dirty="0">
                <a:latin typeface="Lucida Sans Typewriter"/>
                <a:cs typeface="Lucida Sans Typewriter"/>
              </a:rPr>
              <a:t>: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    </a:t>
            </a:r>
            <a:r>
              <a:rPr lang="cs-CZ" sz="1200" dirty="0" err="1">
                <a:latin typeface="Lucida Sans Typewriter"/>
                <a:cs typeface="Lucida Sans Typewriter"/>
              </a:rPr>
              <a:t>stratum</a:t>
            </a:r>
            <a:r>
              <a:rPr lang="cs-CZ" sz="1200" dirty="0">
                <a:latin typeface="Lucida Sans Typewriter"/>
                <a:cs typeface="Lucida Sans Typewriter"/>
              </a:rPr>
              <a:t> = </a:t>
            </a:r>
            <a:r>
              <a:rPr lang="cs-CZ" sz="1200" dirty="0" err="1">
                <a:latin typeface="Lucida Sans Typewriter"/>
                <a:cs typeface="Lucida Sans Typewriter"/>
              </a:rPr>
              <a:t>self.strata</a:t>
            </a:r>
            <a:r>
              <a:rPr lang="cs-CZ" sz="1200" dirty="0">
                <a:latin typeface="Lucida Sans Typewriter"/>
                <a:cs typeface="Lucida Sans Typewriter"/>
              </a:rPr>
              <a:t>[label]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    </a:t>
            </a:r>
            <a:r>
              <a:rPr lang="cs-CZ" sz="1200" dirty="0" err="1">
                <a:latin typeface="Lucida Sans Typewriter"/>
                <a:cs typeface="Lucida Sans Typewriter"/>
              </a:rPr>
              <a:t>number_of_samples</a:t>
            </a:r>
            <a:r>
              <a:rPr lang="cs-CZ" sz="1200" dirty="0">
                <a:latin typeface="Lucida Sans Typewriter"/>
                <a:cs typeface="Lucida Sans Typewriter"/>
              </a:rPr>
              <a:t> = </a:t>
            </a:r>
            <a:r>
              <a:rPr lang="cs-CZ" sz="1200" dirty="0" err="1">
                <a:latin typeface="Lucida Sans Typewriter"/>
                <a:cs typeface="Lucida Sans Typewriter"/>
              </a:rPr>
              <a:t>int</a:t>
            </a:r>
            <a:r>
              <a:rPr lang="cs-CZ" sz="1200" dirty="0">
                <a:latin typeface="Lucida Sans Typewriter"/>
                <a:cs typeface="Lucida Sans Typewriter"/>
              </a:rPr>
              <a:t>( len(</a:t>
            </a:r>
            <a:r>
              <a:rPr lang="cs-CZ" sz="1200" dirty="0" err="1">
                <a:latin typeface="Lucida Sans Typewriter"/>
                <a:cs typeface="Lucida Sans Typewriter"/>
              </a:rPr>
              <a:t>stratum</a:t>
            </a:r>
            <a:r>
              <a:rPr lang="cs-CZ" sz="1200" dirty="0">
                <a:latin typeface="Lucida Sans Typewriter"/>
                <a:cs typeface="Lucida Sans Typewriter"/>
              </a:rPr>
              <a:t>) * </a:t>
            </a:r>
            <a:r>
              <a:rPr lang="cs-CZ" sz="1200" dirty="0" err="1">
                <a:latin typeface="Lucida Sans Typewriter"/>
                <a:cs typeface="Lucida Sans Typewriter"/>
              </a:rPr>
              <a:t>self.options.sampling_rate</a:t>
            </a:r>
            <a:r>
              <a:rPr lang="cs-CZ" sz="1200" dirty="0">
                <a:latin typeface="Lucida Sans Typewriter"/>
                <a:cs typeface="Lucida Sans Typewriter"/>
              </a:rPr>
              <a:t> )</a:t>
            </a:r>
          </a:p>
          <a:p>
            <a:endParaRPr lang="cs-CZ" sz="1200" dirty="0">
              <a:latin typeface="Lucida Sans Typewriter"/>
              <a:cs typeface="Lucida Sans Typewriter"/>
            </a:endParaRPr>
          </a:p>
          <a:p>
            <a:r>
              <a:rPr lang="cs-CZ" sz="1200" dirty="0">
                <a:latin typeface="Lucida Sans Typewriter"/>
                <a:cs typeface="Lucida Sans Typewriter"/>
              </a:rPr>
              <a:t>            </a:t>
            </a:r>
            <a:r>
              <a:rPr lang="cs-CZ" sz="1200" dirty="0" err="1">
                <a:latin typeface="Lucida Sans Typewriter"/>
                <a:cs typeface="Lucida Sans Typewriter"/>
              </a:rPr>
              <a:t>if</a:t>
            </a:r>
            <a:r>
              <a:rPr lang="cs-CZ" sz="1200" dirty="0">
                <a:latin typeface="Lucida Sans Typewriter"/>
                <a:cs typeface="Lucida Sans Typewriter"/>
              </a:rPr>
              <a:t> not </a:t>
            </a:r>
            <a:r>
              <a:rPr lang="cs-CZ" sz="1200" dirty="0" err="1">
                <a:latin typeface="Lucida Sans Typewriter"/>
                <a:cs typeface="Lucida Sans Typewriter"/>
              </a:rPr>
              <a:t>stratum</a:t>
            </a:r>
            <a:r>
              <a:rPr lang="cs-CZ" sz="1200" dirty="0">
                <a:latin typeface="Lucida Sans Typewriter"/>
                <a:cs typeface="Lucida Sans Typewriter"/>
              </a:rPr>
              <a:t>: # </a:t>
            </a:r>
            <a:r>
              <a:rPr lang="cs-CZ" sz="1200" dirty="0" err="1">
                <a:latin typeface="Lucida Sans Typewriter"/>
                <a:cs typeface="Lucida Sans Typewriter"/>
              </a:rPr>
              <a:t>stratum</a:t>
            </a:r>
            <a:r>
              <a:rPr lang="cs-CZ" sz="1200" dirty="0">
                <a:latin typeface="Lucida Sans Typewriter"/>
                <a:cs typeface="Lucida Sans Typewriter"/>
              </a:rPr>
              <a:t> </a:t>
            </a:r>
            <a:r>
              <a:rPr lang="cs-CZ" sz="1200" dirty="0" err="1">
                <a:latin typeface="Lucida Sans Typewriter"/>
                <a:cs typeface="Lucida Sans Typewriter"/>
              </a:rPr>
              <a:t>should</a:t>
            </a:r>
            <a:r>
              <a:rPr lang="cs-CZ" sz="1200" dirty="0">
                <a:latin typeface="Lucida Sans Typewriter"/>
                <a:cs typeface="Lucida Sans Typewriter"/>
              </a:rPr>
              <a:t> not </a:t>
            </a:r>
            <a:r>
              <a:rPr lang="cs-CZ" sz="1200" dirty="0" err="1">
                <a:latin typeface="Lucida Sans Typewriter"/>
                <a:cs typeface="Lucida Sans Typewriter"/>
              </a:rPr>
              <a:t>be</a:t>
            </a:r>
            <a:r>
              <a:rPr lang="cs-CZ" sz="1200" dirty="0">
                <a:latin typeface="Lucida Sans Typewriter"/>
                <a:cs typeface="Lucida Sans Typewriter"/>
              </a:rPr>
              <a:t> </a:t>
            </a:r>
            <a:r>
              <a:rPr lang="cs-CZ" sz="1200" dirty="0" err="1">
                <a:latin typeface="Lucida Sans Typewriter"/>
                <a:cs typeface="Lucida Sans Typewriter"/>
              </a:rPr>
              <a:t>empty</a:t>
            </a:r>
            <a:r>
              <a:rPr lang="cs-CZ" sz="1200" dirty="0">
                <a:latin typeface="Lucida Sans Typewriter"/>
                <a:cs typeface="Lucida Sans Typewriter"/>
              </a:rPr>
              <a:t>                                          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	</a:t>
            </a:r>
            <a:r>
              <a:rPr lang="cs-CZ" sz="1200" dirty="0" err="1" smtClean="0">
                <a:latin typeface="Lucida Sans Typewriter"/>
                <a:cs typeface="Lucida Sans Typewriter"/>
              </a:rPr>
              <a:t>pass</a:t>
            </a:r>
            <a:endParaRPr lang="cs-CZ" sz="1200" dirty="0">
              <a:latin typeface="Lucida Sans Typewriter"/>
              <a:cs typeface="Lucida Sans Typewriter"/>
            </a:endParaRPr>
          </a:p>
          <a:p>
            <a:r>
              <a:rPr lang="cs-CZ" sz="1200" dirty="0">
                <a:latin typeface="Lucida Sans Typewriter"/>
                <a:cs typeface="Lucida Sans Typewriter"/>
              </a:rPr>
              <a:t>            </a:t>
            </a:r>
            <a:r>
              <a:rPr lang="cs-CZ" sz="1200" dirty="0" err="1">
                <a:latin typeface="Lucida Sans Typewriter"/>
                <a:cs typeface="Lucida Sans Typewriter"/>
              </a:rPr>
              <a:t>else</a:t>
            </a:r>
            <a:r>
              <a:rPr lang="cs-CZ" sz="1200" dirty="0">
                <a:latin typeface="Lucida Sans Typewriter"/>
                <a:cs typeface="Lucida Sans Typewriter"/>
              </a:rPr>
              <a:t>: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       </a:t>
            </a:r>
            <a:r>
              <a:rPr lang="cs-CZ" sz="1200" dirty="0" err="1">
                <a:latin typeface="Lucida Sans Typewriter"/>
                <a:cs typeface="Lucida Sans Typewriter"/>
              </a:rPr>
              <a:t>for</a:t>
            </a:r>
            <a:r>
              <a:rPr lang="cs-CZ" sz="1200" dirty="0">
                <a:latin typeface="Lucida Sans Typewriter"/>
                <a:cs typeface="Lucida Sans Typewriter"/>
              </a:rPr>
              <a:t> </a:t>
            </a:r>
            <a:r>
              <a:rPr lang="cs-CZ" sz="1200" dirty="0" err="1">
                <a:latin typeface="Lucida Sans Typewriter"/>
                <a:cs typeface="Lucida Sans Typewriter"/>
              </a:rPr>
              <a:t>random_sample</a:t>
            </a:r>
            <a:r>
              <a:rPr lang="cs-CZ" sz="1200" dirty="0">
                <a:latin typeface="Lucida Sans Typewriter"/>
                <a:cs typeface="Lucida Sans Typewriter"/>
              </a:rPr>
              <a:t> in </a:t>
            </a:r>
            <a:r>
              <a:rPr lang="cs-CZ" sz="1200" dirty="0" err="1">
                <a:latin typeface="Lucida Sans Typewriter"/>
                <a:cs typeface="Lucida Sans Typewriter"/>
              </a:rPr>
              <a:t>random.sample</a:t>
            </a:r>
            <a:r>
              <a:rPr lang="cs-CZ" sz="1200" dirty="0">
                <a:latin typeface="Lucida Sans Typewriter"/>
                <a:cs typeface="Lucida Sans Typewriter"/>
              </a:rPr>
              <a:t>(</a:t>
            </a:r>
            <a:r>
              <a:rPr lang="cs-CZ" sz="1200" dirty="0" err="1">
                <a:latin typeface="Lucida Sans Typewriter"/>
                <a:cs typeface="Lucida Sans Typewriter"/>
              </a:rPr>
              <a:t>stratum</a:t>
            </a:r>
            <a:r>
              <a:rPr lang="cs-CZ" sz="1200" dirty="0">
                <a:latin typeface="Lucida Sans Typewriter"/>
                <a:cs typeface="Lucida Sans Typewriter"/>
              </a:rPr>
              <a:t>, </a:t>
            </a:r>
            <a:r>
              <a:rPr lang="cs-CZ" sz="1200" dirty="0" err="1">
                <a:latin typeface="Lucida Sans Typewriter"/>
                <a:cs typeface="Lucida Sans Typewriter"/>
              </a:rPr>
              <a:t>number_of_samples</a:t>
            </a:r>
            <a:r>
              <a:rPr lang="cs-CZ" sz="1200" dirty="0">
                <a:latin typeface="Lucida Sans Typewriter"/>
                <a:cs typeface="Lucida Sans Typewriter"/>
              </a:rPr>
              <a:t>):</a:t>
            </a:r>
          </a:p>
          <a:p>
            <a:r>
              <a:rPr lang="cs-CZ" sz="1200" dirty="0">
                <a:latin typeface="Lucida Sans Typewriter"/>
                <a:cs typeface="Lucida Sans Typewriter"/>
              </a:rPr>
              <a:t>                    </a:t>
            </a:r>
            <a:r>
              <a:rPr lang="cs-CZ" sz="1200" dirty="0" err="1">
                <a:latin typeface="Lucida Sans Typewriter"/>
                <a:cs typeface="Lucida Sans Typewriter"/>
              </a:rPr>
              <a:t>yield</a:t>
            </a:r>
            <a:r>
              <a:rPr lang="cs-CZ" sz="1200" dirty="0">
                <a:latin typeface="Lucida Sans Typewriter"/>
                <a:cs typeface="Lucida Sans Typewriter"/>
              </a:rPr>
              <a:t> label, </a:t>
            </a:r>
            <a:r>
              <a:rPr lang="cs-CZ" sz="1200" dirty="0" err="1">
                <a:latin typeface="Lucida Sans Typewriter"/>
                <a:cs typeface="Lucida Sans Typewriter"/>
              </a:rPr>
              <a:t>random_sample</a:t>
            </a:r>
            <a:endParaRPr lang="en-US" sz="1200" dirty="0">
              <a:latin typeface="Lucida Sans Typewriter"/>
              <a:cs typeface="Lucida Sans Typewriter"/>
            </a:endParaRPr>
          </a:p>
        </p:txBody>
      </p:sp>
      <p:pic>
        <p:nvPicPr>
          <p:cNvPr id="4" name="Picture 3" descr="hermes_the_nerdy_frog_by_squidpig-d3gvk7a.jpg"/>
          <p:cNvPicPr>
            <a:picLocks noChangeAspect="1"/>
          </p:cNvPicPr>
          <p:nvPr/>
        </p:nvPicPr>
        <p:blipFill rotWithShape="1"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5" b="10965"/>
          <a:stretch/>
        </p:blipFill>
        <p:spPr>
          <a:xfrm>
            <a:off x="5096196" y="3424997"/>
            <a:ext cx="3704209" cy="319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57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code: SAMPLE EACH </a:t>
            </a:r>
            <a:r>
              <a:rPr lang="en-US" dirty="0" err="1" smtClean="0"/>
              <a:t>stratUM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752600"/>
            <a:ext cx="8229600" cy="4373563"/>
          </a:xfrm>
        </p:spPr>
        <p:txBody>
          <a:bodyPr>
            <a:noAutofit/>
          </a:bodyPr>
          <a:lstStyle/>
          <a:p>
            <a:r>
              <a:rPr lang="en-US" sz="1400" dirty="0">
                <a:latin typeface="Lucida Sans Typewriter"/>
                <a:cs typeface="Lucida Sans Typewriter"/>
              </a:rPr>
              <a:t> </a:t>
            </a:r>
            <a:r>
              <a:rPr lang="en-US" sz="1400" dirty="0" err="1">
                <a:latin typeface="Lucida Sans Typewriter"/>
                <a:cs typeface="Lucida Sans Typewriter"/>
              </a:rPr>
              <a:t>def</a:t>
            </a:r>
            <a:r>
              <a:rPr lang="en-US" sz="1400" dirty="0">
                <a:latin typeface="Lucida Sans Typewriter"/>
                <a:cs typeface="Lucida Sans Typewriter"/>
              </a:rPr>
              <a:t> reducer(self, label, samples):</a:t>
            </a:r>
          </a:p>
          <a:p>
            <a:endParaRPr lang="en-US" sz="1400" dirty="0">
              <a:latin typeface="Lucida Sans Typewriter"/>
              <a:cs typeface="Lucida Sans Typewriter"/>
            </a:endParaRPr>
          </a:p>
          <a:p>
            <a:r>
              <a:rPr lang="en-US" sz="1400" dirty="0">
                <a:latin typeface="Lucida Sans Typewriter"/>
                <a:cs typeface="Lucida Sans Typewriter"/>
              </a:rPr>
              <a:t>        try:</a:t>
            </a:r>
          </a:p>
          <a:p>
            <a:r>
              <a:rPr lang="en-US" sz="1400" dirty="0">
                <a:latin typeface="Lucida Sans Typewriter"/>
                <a:cs typeface="Lucida Sans Typewriter"/>
              </a:rPr>
              <a:t>                </a:t>
            </a:r>
            <a:r>
              <a:rPr lang="en-US" sz="1400" dirty="0" err="1">
                <a:latin typeface="Lucida Sans Typewriter"/>
                <a:cs typeface="Lucida Sans Typewriter"/>
              </a:rPr>
              <a:t>self.output</a:t>
            </a:r>
            <a:r>
              <a:rPr lang="en-US" sz="1400" dirty="0">
                <a:latin typeface="Lucida Sans Typewriter"/>
                <a:cs typeface="Lucida Sans Typewriter"/>
              </a:rPr>
              <a:t>[label].extend(samples)</a:t>
            </a:r>
          </a:p>
          <a:p>
            <a:r>
              <a:rPr lang="en-US" sz="1400" dirty="0">
                <a:latin typeface="Lucida Sans Typewriter"/>
                <a:cs typeface="Lucida Sans Typewriter"/>
              </a:rPr>
              <a:t>        except:</a:t>
            </a:r>
          </a:p>
          <a:p>
            <a:r>
              <a:rPr lang="en-US" sz="1400" dirty="0">
                <a:latin typeface="Lucida Sans Typewriter"/>
                <a:cs typeface="Lucida Sans Typewriter"/>
              </a:rPr>
              <a:t>                </a:t>
            </a:r>
            <a:r>
              <a:rPr lang="en-US" sz="1400" dirty="0" err="1">
                <a:latin typeface="Lucida Sans Typewriter"/>
                <a:cs typeface="Lucida Sans Typewriter"/>
              </a:rPr>
              <a:t>self.output</a:t>
            </a:r>
            <a:r>
              <a:rPr lang="en-US" sz="1400" dirty="0">
                <a:latin typeface="Lucida Sans Typewriter"/>
                <a:cs typeface="Lucida Sans Typewriter"/>
              </a:rPr>
              <a:t>[label] = []</a:t>
            </a:r>
          </a:p>
          <a:p>
            <a:r>
              <a:rPr lang="en-US" sz="1400" dirty="0">
                <a:latin typeface="Lucida Sans Typewriter"/>
                <a:cs typeface="Lucida Sans Typewriter"/>
              </a:rPr>
              <a:t>		</a:t>
            </a:r>
            <a:r>
              <a:rPr lang="en-US" sz="1400" dirty="0" err="1">
                <a:latin typeface="Lucida Sans Typewriter"/>
                <a:cs typeface="Lucida Sans Typewriter"/>
              </a:rPr>
              <a:t>self.output</a:t>
            </a:r>
            <a:r>
              <a:rPr lang="en-US" sz="1400" dirty="0">
                <a:latin typeface="Lucida Sans Typewriter"/>
                <a:cs typeface="Lucida Sans Typewriter"/>
              </a:rPr>
              <a:t>[label].extend(samples)</a:t>
            </a:r>
          </a:p>
          <a:p>
            <a:endParaRPr lang="en-US" sz="1400" dirty="0">
              <a:latin typeface="Lucida Sans Typewriter"/>
              <a:cs typeface="Lucida Sans Typewriter"/>
            </a:endParaRPr>
          </a:p>
          <a:p>
            <a:r>
              <a:rPr lang="en-US" sz="1400" dirty="0">
                <a:latin typeface="Lucida Sans Typewriter"/>
                <a:cs typeface="Lucida Sans Typewriter"/>
              </a:rPr>
              <a:t>    </a:t>
            </a:r>
            <a:r>
              <a:rPr lang="en-US" sz="1400" dirty="0" err="1">
                <a:latin typeface="Lucida Sans Typewriter"/>
                <a:cs typeface="Lucida Sans Typewriter"/>
              </a:rPr>
              <a:t>def</a:t>
            </a:r>
            <a:r>
              <a:rPr lang="en-US" sz="1400" dirty="0">
                <a:latin typeface="Lucida Sans Typewriter"/>
                <a:cs typeface="Lucida Sans Typewriter"/>
              </a:rPr>
              <a:t> </a:t>
            </a:r>
            <a:r>
              <a:rPr lang="en-US" sz="1400" dirty="0" err="1">
                <a:latin typeface="Lucida Sans Typewriter"/>
                <a:cs typeface="Lucida Sans Typewriter"/>
              </a:rPr>
              <a:t>reducer_final</a:t>
            </a:r>
            <a:r>
              <a:rPr lang="en-US" sz="1400" dirty="0">
                <a:latin typeface="Lucida Sans Typewriter"/>
                <a:cs typeface="Lucida Sans Typewriter"/>
              </a:rPr>
              <a:t>(self):</a:t>
            </a:r>
          </a:p>
          <a:p>
            <a:endParaRPr lang="en-US" sz="1400" dirty="0">
              <a:latin typeface="Lucida Sans Typewriter"/>
              <a:cs typeface="Lucida Sans Typewriter"/>
            </a:endParaRPr>
          </a:p>
          <a:p>
            <a:r>
              <a:rPr lang="en-US" sz="1400" dirty="0">
                <a:latin typeface="Lucida Sans Typewriter"/>
                <a:cs typeface="Lucida Sans Typewriter"/>
              </a:rPr>
              <a:t>       </a:t>
            </a:r>
            <a:r>
              <a:rPr lang="en-US" sz="1400" dirty="0" smtClean="0">
                <a:latin typeface="Lucida Sans Typewriter"/>
                <a:cs typeface="Lucida Sans Typewriter"/>
              </a:rPr>
              <a:t> </a:t>
            </a:r>
            <a:r>
              <a:rPr lang="en-US" sz="1400" dirty="0">
                <a:latin typeface="Lucida Sans Typewriter"/>
                <a:cs typeface="Lucida Sans Typewriter"/>
              </a:rPr>
              <a:t>for label in </a:t>
            </a:r>
            <a:r>
              <a:rPr lang="en-US" sz="1400" dirty="0" err="1">
                <a:latin typeface="Lucida Sans Typewriter"/>
                <a:cs typeface="Lucida Sans Typewriter"/>
              </a:rPr>
              <a:t>self.output</a:t>
            </a:r>
            <a:r>
              <a:rPr lang="en-US" sz="1400" dirty="0">
                <a:latin typeface="Lucida Sans Typewriter"/>
                <a:cs typeface="Lucida Sans Typewriter"/>
              </a:rPr>
              <a:t>:</a:t>
            </a:r>
          </a:p>
          <a:p>
            <a:r>
              <a:rPr lang="en-US" sz="1400" dirty="0">
                <a:latin typeface="Lucida Sans Typewriter"/>
                <a:cs typeface="Lucida Sans Typewriter"/>
              </a:rPr>
              <a:t>            </a:t>
            </a:r>
            <a:r>
              <a:rPr lang="en-US" sz="1400" dirty="0" err="1">
                <a:latin typeface="Lucida Sans Typewriter"/>
                <a:cs typeface="Lucida Sans Typewriter"/>
              </a:rPr>
              <a:t>stratum_samples</a:t>
            </a:r>
            <a:r>
              <a:rPr lang="en-US" sz="1400" dirty="0">
                <a:latin typeface="Lucida Sans Typewriter"/>
                <a:cs typeface="Lucida Sans Typewriter"/>
              </a:rPr>
              <a:t> = </a:t>
            </a:r>
            <a:r>
              <a:rPr lang="en-US" sz="1400" dirty="0" err="1">
                <a:latin typeface="Lucida Sans Typewriter"/>
                <a:cs typeface="Lucida Sans Typewriter"/>
              </a:rPr>
              <a:t>self.output</a:t>
            </a:r>
            <a:r>
              <a:rPr lang="en-US" sz="1400" dirty="0">
                <a:latin typeface="Lucida Sans Typewriter"/>
                <a:cs typeface="Lucida Sans Typewriter"/>
              </a:rPr>
              <a:t>[label]</a:t>
            </a:r>
          </a:p>
          <a:p>
            <a:r>
              <a:rPr lang="en-US" sz="1400" dirty="0">
                <a:latin typeface="Lucida Sans Typewriter"/>
                <a:cs typeface="Lucida Sans Typewriter"/>
              </a:rPr>
              <a:t>            yield label, (</a:t>
            </a:r>
            <a:r>
              <a:rPr lang="en-US" sz="1400" dirty="0" err="1">
                <a:latin typeface="Lucida Sans Typewriter"/>
                <a:cs typeface="Lucida Sans Typewriter"/>
              </a:rPr>
              <a:t>len</a:t>
            </a:r>
            <a:r>
              <a:rPr lang="en-US" sz="1400" dirty="0">
                <a:latin typeface="Lucida Sans Typewriter"/>
                <a:cs typeface="Lucida Sans Typewriter"/>
              </a:rPr>
              <a:t>(</a:t>
            </a:r>
            <a:r>
              <a:rPr lang="en-US" sz="1400" dirty="0" err="1">
                <a:latin typeface="Lucida Sans Typewriter"/>
                <a:cs typeface="Lucida Sans Typewriter"/>
              </a:rPr>
              <a:t>stratum_samples</a:t>
            </a:r>
            <a:r>
              <a:rPr lang="en-US" sz="1400" dirty="0">
                <a:latin typeface="Lucida Sans Typewriter"/>
                <a:cs typeface="Lucida Sans Typewriter"/>
              </a:rPr>
              <a:t>), </a:t>
            </a:r>
            <a:r>
              <a:rPr lang="en-US" sz="1400" dirty="0" err="1">
                <a:latin typeface="Lucida Sans Typewriter"/>
                <a:cs typeface="Lucida Sans Typewriter"/>
              </a:rPr>
              <a:t>stratum_samples</a:t>
            </a:r>
            <a:r>
              <a:rPr lang="en-US" sz="1400" dirty="0">
                <a:latin typeface="Lucida Sans Typewriter"/>
                <a:cs typeface="Lucida Sans Typewriter"/>
              </a:rPr>
              <a:t>)</a:t>
            </a:r>
          </a:p>
        </p:txBody>
      </p:sp>
      <p:pic>
        <p:nvPicPr>
          <p:cNvPr id="4" name="Picture 3" descr="hermes_the_nerdy_frog_by_squidpig-d3gvk7a.jpg"/>
          <p:cNvPicPr>
            <a:picLocks noChangeAspect="1"/>
          </p:cNvPicPr>
          <p:nvPr/>
        </p:nvPicPr>
        <p:blipFill rotWithShape="1"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5" b="10965"/>
          <a:stretch/>
        </p:blipFill>
        <p:spPr>
          <a:xfrm>
            <a:off x="5096196" y="3424997"/>
            <a:ext cx="3704209" cy="3194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022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OUTPUT (R = 50%)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6017380"/>
              </p:ext>
            </p:extLst>
          </p:nvPr>
        </p:nvGraphicFramePr>
        <p:xfrm>
          <a:off x="457200" y="2175915"/>
          <a:ext cx="8229600" cy="43735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/>
          <p:cNvSpPr/>
          <p:nvPr/>
        </p:nvSpPr>
        <p:spPr>
          <a:xfrm>
            <a:off x="291221" y="1790015"/>
            <a:ext cx="14099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# Elements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229582" y="5906169"/>
            <a:ext cx="7554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051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Q&amp;A</a:t>
            </a:r>
            <a:endParaRPr lang="en-US" dirty="0"/>
          </a:p>
        </p:txBody>
      </p:sp>
      <p:pic>
        <p:nvPicPr>
          <p:cNvPr id="4" name="Picture 3" descr="hermes_the_nerdy_frog_by_squidpig-d3gvk7a.jpg"/>
          <p:cNvPicPr>
            <a:picLocks noChangeAspect="1"/>
          </p:cNvPicPr>
          <p:nvPr/>
        </p:nvPicPr>
        <p:blipFill rotWithShape="1">
          <a:blip r:embed="rId2">
            <a:alphaModFix amt="3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5" t="7253" r="7512" b="12649"/>
          <a:stretch/>
        </p:blipFill>
        <p:spPr>
          <a:xfrm>
            <a:off x="3756596" y="1806983"/>
            <a:ext cx="4656993" cy="4694132"/>
          </a:xfrm>
          <a:prstGeom prst="rect">
            <a:avLst/>
          </a:prstGeom>
        </p:spPr>
      </p:pic>
      <p:sp>
        <p:nvSpPr>
          <p:cNvPr id="5" name="Rectangular Callout 4"/>
          <p:cNvSpPr/>
          <p:nvPr/>
        </p:nvSpPr>
        <p:spPr>
          <a:xfrm>
            <a:off x="7369454" y="2835438"/>
            <a:ext cx="1523868" cy="719695"/>
          </a:xfrm>
          <a:prstGeom prst="wedgeRectCallout">
            <a:avLst>
              <a:gd name="adj1" fmla="val -43389"/>
              <a:gd name="adj2" fmla="val 8247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23855" y="3034679"/>
            <a:ext cx="3480640" cy="2923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Team Frog</a:t>
            </a:r>
          </a:p>
          <a:p>
            <a:endParaRPr lang="en-US" sz="3200" dirty="0" smtClean="0"/>
          </a:p>
          <a:p>
            <a:r>
              <a:rPr lang="en-US" sz="2400" dirty="0" smtClean="0"/>
              <a:t>Marion Le Borgne</a:t>
            </a:r>
          </a:p>
          <a:p>
            <a:r>
              <a:rPr lang="en-US" sz="2400" dirty="0" smtClean="0">
                <a:hlinkClick r:id="rId3"/>
              </a:rPr>
              <a:t>marion@lyatiss.com</a:t>
            </a:r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Sebastien Soudan</a:t>
            </a:r>
            <a:endParaRPr lang="en-US" sz="2400" b="1" dirty="0" smtClean="0">
              <a:hlinkClick r:id="rId4"/>
            </a:endParaRPr>
          </a:p>
          <a:p>
            <a:r>
              <a:rPr lang="en-US" sz="2400" dirty="0" smtClean="0">
                <a:hlinkClick r:id="rId4"/>
              </a:rPr>
              <a:t>sebastien@lyatiss.com</a:t>
            </a:r>
            <a:endParaRPr lang="en-US" sz="2400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9740" y="2933341"/>
            <a:ext cx="738677" cy="952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544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othecary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Apothecary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3000"/>
            <a:satMod val="14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atMod val="170000"/>
              </a:schemeClr>
              <a:schemeClr val="phClr">
                <a:shade val="70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Apothecary.thmx</Template>
  <TotalTime>117</TotalTime>
  <Words>405</Words>
  <Application>Microsoft Macintosh PowerPoint</Application>
  <PresentationFormat>On-screen Show (4:3)</PresentationFormat>
  <Paragraphs>97</Paragraphs>
  <Slides>9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Apothecary</vt:lpstr>
      <vt:lpstr>PowerPoint Presentation</vt:lpstr>
      <vt:lpstr>What is stratified sampling?</vt:lpstr>
      <vt:lpstr>Simple Random sampling (video)</vt:lpstr>
      <vt:lpstr>stratified sampling (video)</vt:lpstr>
      <vt:lpstr>Code</vt:lpstr>
      <vt:lpstr>code: Create the strata</vt:lpstr>
      <vt:lpstr>code: SAMPLE EACH stratUM</vt:lpstr>
      <vt:lpstr>OUTPUT (R = 50%)</vt:lpstr>
      <vt:lpstr>Q&amp;A</vt:lpstr>
    </vt:vector>
  </TitlesOfParts>
  <Company>Lyatiss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Marion Le Borgne</dc:creator>
  <cp:lastModifiedBy>Marion Le Borgne</cp:lastModifiedBy>
  <cp:revision>22</cp:revision>
  <cp:lastPrinted>2013-02-16T17:55:40Z</cp:lastPrinted>
  <dcterms:created xsi:type="dcterms:W3CDTF">2013-02-16T17:50:34Z</dcterms:created>
  <dcterms:modified xsi:type="dcterms:W3CDTF">2013-02-16T19:50:37Z</dcterms:modified>
</cp:coreProperties>
</file>

<file path=docProps/thumbnail.jpeg>
</file>